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97B9-8B58-B64C-94E9-71B0E87A66C3}" type="datetimeFigureOut">
              <a:rPr lang="en-US" smtClean="0"/>
              <a:pPr/>
              <a:t>11/27/11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27DB-04F3-094B-8C91-45B458C86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97B9-8B58-B64C-94E9-71B0E87A66C3}" type="datetimeFigureOut">
              <a:rPr lang="en-US" smtClean="0"/>
              <a:pPr/>
              <a:t>11/27/11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27DB-04F3-094B-8C91-45B458C86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97B9-8B58-B64C-94E9-71B0E87A66C3}" type="datetimeFigureOut">
              <a:rPr lang="en-US" smtClean="0"/>
              <a:pPr/>
              <a:t>11/27/11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27DB-04F3-094B-8C91-45B458C86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97B9-8B58-B64C-94E9-71B0E87A66C3}" type="datetimeFigureOut">
              <a:rPr lang="en-US" smtClean="0"/>
              <a:pPr/>
              <a:t>11/27/11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27DB-04F3-094B-8C91-45B458C86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97B9-8B58-B64C-94E9-71B0E87A66C3}" type="datetimeFigureOut">
              <a:rPr lang="en-US" smtClean="0"/>
              <a:pPr/>
              <a:t>11/27/11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27DB-04F3-094B-8C91-45B458C86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97B9-8B58-B64C-94E9-71B0E87A66C3}" type="datetimeFigureOut">
              <a:rPr lang="en-US" smtClean="0"/>
              <a:pPr/>
              <a:t>11/27/11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27DB-04F3-094B-8C91-45B458C86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97B9-8B58-B64C-94E9-71B0E87A66C3}" type="datetimeFigureOut">
              <a:rPr lang="en-US" smtClean="0"/>
              <a:pPr/>
              <a:t>11/27/11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27DB-04F3-094B-8C91-45B458C86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97B9-8B58-B64C-94E9-71B0E87A66C3}" type="datetimeFigureOut">
              <a:rPr lang="en-US" smtClean="0"/>
              <a:pPr/>
              <a:t>11/27/11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527DB-04F3-094B-8C91-45B458C866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97B9-8B58-B64C-94E9-71B0E87A66C3}" type="datetimeFigureOut">
              <a:rPr lang="en-US" smtClean="0"/>
              <a:pPr/>
              <a:t>11/27/11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27DB-04F3-094B-8C91-45B458C86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97B9-8B58-B64C-94E9-71B0E87A66C3}" type="datetimeFigureOut">
              <a:rPr lang="en-US" smtClean="0"/>
              <a:pPr/>
              <a:t>11/27/11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9D527DB-04F3-094B-8C91-45B458C86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3ED97B9-8B58-B64C-94E9-71B0E87A66C3}" type="datetimeFigureOut">
              <a:rPr lang="en-US" smtClean="0"/>
              <a:pPr/>
              <a:t>11/27/11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27DB-04F3-094B-8C91-45B458C86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3ED97B9-8B58-B64C-94E9-71B0E87A66C3}" type="datetimeFigureOut">
              <a:rPr lang="en-US" smtClean="0"/>
              <a:pPr/>
              <a:t>11/27/11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9D527DB-04F3-094B-8C91-45B458C86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050" y="3337560"/>
            <a:ext cx="7019353" cy="313837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Over-expression of BCl2 rescues muscle weakness in a mouse model of </a:t>
            </a:r>
            <a:r>
              <a:rPr lang="en-US" dirty="0" err="1" smtClean="0"/>
              <a:t>oculopharyngeal</a:t>
            </a:r>
            <a:r>
              <a:rPr lang="en-US" dirty="0" smtClean="0"/>
              <a:t> muscular dystrophy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Janet E. Davies and David C. </a:t>
            </a:r>
            <a:r>
              <a:rPr lang="en-US" dirty="0" err="1" smtClean="0"/>
              <a:t>Rubinsztein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10386" y="0"/>
            <a:ext cx="40336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As presented by: Timothy Heath</a:t>
            </a:r>
          </a:p>
          <a:p>
            <a:pPr algn="r"/>
            <a:r>
              <a:rPr lang="en-US" dirty="0" smtClean="0"/>
              <a:t>BIOL-506 Human Molecular Genetics</a:t>
            </a:r>
          </a:p>
          <a:p>
            <a:pPr algn="r"/>
            <a:r>
              <a:rPr lang="en-US" dirty="0" smtClean="0"/>
              <a:t>November 28,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 testing by a grip strength meter</a:t>
            </a:r>
          </a:p>
          <a:p>
            <a:r>
              <a:rPr lang="en-US" dirty="0" smtClean="0"/>
              <a:t>Vertical grip, elevation of the pelvis, and wire maneuvering (SHIRPA behavioral tests)</a:t>
            </a:r>
          </a:p>
          <a:p>
            <a:r>
              <a:rPr lang="en-US" dirty="0" smtClean="0"/>
              <a:t>Analyzed with statistical methods</a:t>
            </a:r>
          </a:p>
          <a:p>
            <a:r>
              <a:rPr lang="en-US" dirty="0" smtClean="0"/>
              <a:t>Testing over a period of 10 months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A17 </a:t>
            </a:r>
            <a:r>
              <a:rPr lang="en-US" dirty="0" err="1" smtClean="0"/>
              <a:t>x</a:t>
            </a:r>
            <a:r>
              <a:rPr lang="en-US" dirty="0" smtClean="0"/>
              <a:t> BCL2 mice showed improved muscle strength and even rescue when compared to A17 mice</a:t>
            </a:r>
          </a:p>
          <a:p>
            <a:r>
              <a:rPr lang="en-US" dirty="0" smtClean="0"/>
              <a:t>Over time, however, these results diminished and A17 </a:t>
            </a:r>
            <a:r>
              <a:rPr lang="en-US" dirty="0" err="1" smtClean="0"/>
              <a:t>x</a:t>
            </a:r>
            <a:r>
              <a:rPr lang="en-US" dirty="0" smtClean="0"/>
              <a:t> BCL2 mice began to seem similar to A17 mice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F1.medium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6873" r="-26873"/>
          <a:stretch>
            <a:fillRect/>
          </a:stretch>
        </p:blipFill>
        <p:spPr>
          <a:xfrm>
            <a:off x="-1828800" y="0"/>
            <a:ext cx="10458608" cy="6858000"/>
          </a:xfrm>
        </p:spPr>
      </p:pic>
      <p:sp>
        <p:nvSpPr>
          <p:cNvPr id="5" name="TextBox 4"/>
          <p:cNvSpPr txBox="1"/>
          <p:nvPr/>
        </p:nvSpPr>
        <p:spPr>
          <a:xfrm>
            <a:off x="7305524" y="1947333"/>
            <a:ext cx="18656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Results of grip-</a:t>
            </a:r>
          </a:p>
          <a:p>
            <a:r>
              <a:rPr lang="en-US" dirty="0" smtClean="0"/>
              <a:t>strength test for</a:t>
            </a:r>
          </a:p>
          <a:p>
            <a:r>
              <a:rPr lang="en-US" dirty="0" smtClean="0"/>
              <a:t>all mice over</a:t>
            </a:r>
          </a:p>
          <a:p>
            <a:r>
              <a:rPr lang="en-US" dirty="0" smtClean="0"/>
              <a:t>10-month period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2.medium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4498" r="-14498"/>
          <a:stretch>
            <a:fillRect/>
          </a:stretch>
        </p:blipFill>
        <p:spPr>
          <a:xfrm>
            <a:off x="-1277209" y="0"/>
            <a:ext cx="11315337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A17 </a:t>
            </a:r>
            <a:r>
              <a:rPr lang="en-US" dirty="0" err="1" smtClean="0"/>
              <a:t>x</a:t>
            </a:r>
            <a:r>
              <a:rPr lang="en-US" dirty="0" smtClean="0"/>
              <a:t> BCL2 had higher weights than A17 mice, including in individual muscles</a:t>
            </a:r>
          </a:p>
          <a:p>
            <a:r>
              <a:rPr lang="en-US" dirty="0" smtClean="0"/>
              <a:t>Histology from muscle sections showed fewer apoptotic cells in crossbred mice</a:t>
            </a:r>
          </a:p>
          <a:p>
            <a:r>
              <a:rPr lang="en-US" dirty="0" smtClean="0"/>
              <a:t>Though rescue failed in later stages, anti-apoptotic markers were still present in late A17 </a:t>
            </a:r>
            <a:r>
              <a:rPr lang="en-US" dirty="0" err="1" smtClean="0"/>
              <a:t>x</a:t>
            </a:r>
            <a:r>
              <a:rPr lang="en-US" dirty="0" smtClean="0"/>
              <a:t> BCL2 mice.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3.medium.gif"/>
          <p:cNvPicPr>
            <a:picLocks noGrp="1" noChangeAspect="1"/>
          </p:cNvPicPr>
          <p:nvPr>
            <p:ph idx="1"/>
          </p:nvPr>
        </p:nvPicPr>
        <p:blipFill>
          <a:blip r:embed="rId2"/>
          <a:srcRect l="-40975" r="-40975"/>
          <a:stretch>
            <a:fillRect/>
          </a:stretch>
        </p:blipFill>
        <p:spPr>
          <a:xfrm>
            <a:off x="-1502229" y="0"/>
            <a:ext cx="11315338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4.medium.gif"/>
          <p:cNvPicPr>
            <a:picLocks noGrp="1" noChangeAspect="1"/>
          </p:cNvPicPr>
          <p:nvPr>
            <p:ph idx="1"/>
          </p:nvPr>
        </p:nvPicPr>
        <p:blipFill>
          <a:blip r:embed="rId2"/>
          <a:srcRect l="-49177" r="-49177"/>
          <a:stretch>
            <a:fillRect/>
          </a:stretch>
        </p:blipFill>
        <p:spPr>
          <a:xfrm>
            <a:off x="-2034420" y="0"/>
            <a:ext cx="11315338" cy="6858000"/>
          </a:xfrm>
        </p:spPr>
      </p:pic>
      <p:sp>
        <p:nvSpPr>
          <p:cNvPr id="5" name="TextBox 4"/>
          <p:cNvSpPr txBox="1"/>
          <p:nvPr/>
        </p:nvSpPr>
        <p:spPr>
          <a:xfrm>
            <a:off x="6773333" y="1584476"/>
            <a:ext cx="24177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TUNEL-positive</a:t>
            </a:r>
          </a:p>
          <a:p>
            <a:r>
              <a:rPr lang="en-US" dirty="0" smtClean="0"/>
              <a:t>nuclei counted by</a:t>
            </a:r>
          </a:p>
          <a:p>
            <a:r>
              <a:rPr lang="en-US" dirty="0" smtClean="0"/>
              <a:t>histology.  TUNEL-</a:t>
            </a:r>
          </a:p>
          <a:p>
            <a:r>
              <a:rPr lang="en-US" dirty="0" smtClean="0"/>
              <a:t>positive indicates</a:t>
            </a:r>
          </a:p>
          <a:p>
            <a:r>
              <a:rPr lang="en-US" dirty="0" smtClean="0"/>
              <a:t>apoptosis.  B: Images</a:t>
            </a:r>
          </a:p>
          <a:p>
            <a:r>
              <a:rPr lang="en-US" dirty="0" smtClean="0"/>
              <a:t>of labeled aggregates</a:t>
            </a:r>
          </a:p>
          <a:p>
            <a:r>
              <a:rPr lang="en-US" dirty="0" smtClean="0"/>
              <a:t>C: Percent of nuclei</a:t>
            </a:r>
          </a:p>
          <a:p>
            <a:r>
              <a:rPr lang="en-US" dirty="0" smtClean="0"/>
              <a:t>with aggregates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73333" y="4656667"/>
            <a:ext cx="230194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reason for</a:t>
            </a:r>
          </a:p>
          <a:p>
            <a:r>
              <a:rPr lang="en-US" dirty="0" smtClean="0"/>
              <a:t>increased aggregate</a:t>
            </a:r>
          </a:p>
          <a:p>
            <a:r>
              <a:rPr lang="en-US" dirty="0" smtClean="0"/>
              <a:t>in A17xBCL2 </a:t>
            </a:r>
          </a:p>
          <a:p>
            <a:r>
              <a:rPr lang="en-US" dirty="0" smtClean="0"/>
              <a:t>believed to be due</a:t>
            </a:r>
          </a:p>
          <a:p>
            <a:r>
              <a:rPr lang="en-US" dirty="0" smtClean="0"/>
              <a:t>to increased lifespan</a:t>
            </a:r>
          </a:p>
          <a:p>
            <a:r>
              <a:rPr lang="en-US" dirty="0" smtClean="0"/>
              <a:t>of </a:t>
            </a:r>
            <a:r>
              <a:rPr lang="en-US" dirty="0" err="1" smtClean="0"/>
              <a:t>myofibres</a:t>
            </a:r>
            <a:r>
              <a:rPr lang="en-US" dirty="0" smtClean="0"/>
              <a:t> due to </a:t>
            </a:r>
          </a:p>
          <a:p>
            <a:r>
              <a:rPr lang="en-US" dirty="0" smtClean="0"/>
              <a:t>BCL2 presence.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5.medium.gif"/>
          <p:cNvPicPr>
            <a:picLocks noGrp="1" noChangeAspect="1"/>
          </p:cNvPicPr>
          <p:nvPr>
            <p:ph idx="1"/>
          </p:nvPr>
        </p:nvPicPr>
        <p:blipFill>
          <a:blip r:embed="rId2"/>
          <a:srcRect l="-42363" r="-42363"/>
          <a:stretch>
            <a:fillRect/>
          </a:stretch>
        </p:blipFill>
        <p:spPr>
          <a:xfrm>
            <a:off x="-2594671" y="0"/>
            <a:ext cx="11315338" cy="6858000"/>
          </a:xfrm>
        </p:spPr>
      </p:pic>
      <p:sp>
        <p:nvSpPr>
          <p:cNvPr id="5" name="TextBox 4"/>
          <p:cNvSpPr txBox="1"/>
          <p:nvPr/>
        </p:nvSpPr>
        <p:spPr>
          <a:xfrm>
            <a:off x="6508578" y="2213429"/>
            <a:ext cx="22120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of these are</a:t>
            </a:r>
          </a:p>
          <a:p>
            <a:r>
              <a:rPr lang="en-US" dirty="0" smtClean="0"/>
              <a:t>apoptotic markers.</a:t>
            </a:r>
          </a:p>
          <a:p>
            <a:r>
              <a:rPr lang="en-US" dirty="0" smtClean="0"/>
              <a:t>Higher percentages</a:t>
            </a:r>
          </a:p>
          <a:p>
            <a:r>
              <a:rPr lang="en-US" dirty="0" smtClean="0"/>
              <a:t>correlate with more</a:t>
            </a:r>
          </a:p>
          <a:p>
            <a:r>
              <a:rPr lang="en-US" dirty="0" smtClean="0"/>
              <a:t>apoptosis.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BCL2 rescues muscle weakness caused by OPMD</a:t>
            </a:r>
          </a:p>
          <a:p>
            <a:pPr lvl="1"/>
            <a:r>
              <a:rPr lang="en-US" dirty="0" smtClean="0"/>
              <a:t>Believed to block BAX, reduces A17 interaction on BAX</a:t>
            </a:r>
          </a:p>
          <a:p>
            <a:r>
              <a:rPr lang="en-US" dirty="0" smtClean="0"/>
              <a:t>Apoptosis is likely a leading cause of muscle weakness in OPMD, but not the sole cause</a:t>
            </a:r>
          </a:p>
          <a:p>
            <a:pPr lvl="1"/>
            <a:r>
              <a:rPr lang="en-US" dirty="0" smtClean="0"/>
              <a:t>It is also possible that other muscular dystrophies share this trait with OPMD</a:t>
            </a:r>
          </a:p>
          <a:p>
            <a:pPr lvl="1"/>
            <a:r>
              <a:rPr lang="en-US" dirty="0" smtClean="0"/>
              <a:t>A new model for OPMD function may be suggested by these results.</a:t>
            </a:r>
          </a:p>
          <a:p>
            <a:pPr lvl="1"/>
            <a:r>
              <a:rPr lang="en-US" dirty="0" smtClean="0"/>
              <a:t>Support for use of anti-apoptotic drugs in treatment of OPMD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6.medium.gif"/>
          <p:cNvPicPr>
            <a:picLocks noGrp="1" noChangeAspect="1"/>
          </p:cNvPicPr>
          <p:nvPr>
            <p:ph idx="1"/>
          </p:nvPr>
        </p:nvPicPr>
        <p:blipFill>
          <a:blip r:embed="rId2"/>
          <a:srcRect l="-58032" r="-58032"/>
          <a:stretch>
            <a:fillRect/>
          </a:stretch>
        </p:blipFill>
        <p:spPr>
          <a:xfrm>
            <a:off x="-2183046" y="0"/>
            <a:ext cx="11315338" cy="6858000"/>
          </a:xfrm>
        </p:spPr>
      </p:pic>
      <p:sp>
        <p:nvSpPr>
          <p:cNvPr id="5" name="TextBox 4"/>
          <p:cNvSpPr txBox="1"/>
          <p:nvPr/>
        </p:nvSpPr>
        <p:spPr>
          <a:xfrm>
            <a:off x="6470952" y="2128762"/>
            <a:ext cx="237890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Author’s suggested</a:t>
            </a:r>
          </a:p>
          <a:p>
            <a:r>
              <a:rPr lang="en-US" dirty="0" smtClean="0"/>
              <a:t>model of apoptosis in </a:t>
            </a:r>
          </a:p>
          <a:p>
            <a:r>
              <a:rPr lang="en-US" dirty="0" smtClean="0"/>
              <a:t>OPMD function and </a:t>
            </a:r>
          </a:p>
          <a:p>
            <a:r>
              <a:rPr lang="en-US" dirty="0" smtClean="0"/>
              <a:t>BCL2’s interaction</a:t>
            </a:r>
          </a:p>
          <a:p>
            <a:r>
              <a:rPr lang="en-US" dirty="0" smtClean="0"/>
              <a:t>with system.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Presentation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OPMD and apoptotic theories around it</a:t>
            </a:r>
          </a:p>
          <a:p>
            <a:r>
              <a:rPr lang="en-US" dirty="0" smtClean="0"/>
              <a:t>Procedure and results</a:t>
            </a:r>
          </a:p>
          <a:p>
            <a:r>
              <a:rPr lang="en-US" dirty="0" smtClean="0"/>
              <a:t>Significance of results</a:t>
            </a:r>
          </a:p>
          <a:p>
            <a:r>
              <a:rPr lang="en-US" dirty="0" smtClean="0"/>
              <a:t>Critique and future potential</a:t>
            </a:r>
          </a:p>
          <a:p>
            <a:r>
              <a:rPr lang="en-US" dirty="0" smtClean="0"/>
              <a:t>Question and answer session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Critiques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Study only mentioned A17 mice… could other forms of OPMD combined with BCL2 behave differently?</a:t>
            </a:r>
          </a:p>
          <a:p>
            <a:r>
              <a:rPr lang="en-US" dirty="0" smtClean="0"/>
              <a:t>SHIRPA system scoring is scored by rankings and may not accurately reflect the true strengths of each mouse</a:t>
            </a:r>
          </a:p>
          <a:p>
            <a:r>
              <a:rPr lang="en-US" dirty="0" smtClean="0"/>
              <a:t>Discourages BCL2 induction at end of paper due to difficulty in transient use for treatment (but supports more on use of drugs for treatment)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this function in other forms of muscular dystrophy</a:t>
            </a:r>
          </a:p>
          <a:p>
            <a:r>
              <a:rPr lang="en-US" dirty="0" smtClean="0"/>
              <a:t>Apoptosis did not explain cell death in later months… what does?</a:t>
            </a:r>
          </a:p>
          <a:p>
            <a:r>
              <a:rPr lang="en-US" dirty="0" smtClean="0"/>
              <a:t>Does prevention of apoptosis show treatment of symptoms in human OPMD patients?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06863" y="2279076"/>
            <a:ext cx="25044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?</a:t>
            </a:r>
            <a:endParaRPr lang="en-US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3608341" y="4759945"/>
            <a:ext cx="1801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have answers!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Oculopharyngeal</a:t>
            </a:r>
            <a:r>
              <a:rPr lang="en-US" dirty="0" smtClean="0"/>
              <a:t> Muscular Dystrophy (OPMD)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Late-onset and progressive</a:t>
            </a:r>
          </a:p>
          <a:p>
            <a:r>
              <a:rPr lang="en-US" dirty="0" smtClean="0"/>
              <a:t>Leads to proximal muscle weakness, and as the authors put it, “a severely impaired quality of life”</a:t>
            </a:r>
          </a:p>
          <a:p>
            <a:r>
              <a:rPr lang="en-US" dirty="0" smtClean="0"/>
              <a:t>Normally inherited as </a:t>
            </a:r>
            <a:r>
              <a:rPr lang="en-US" dirty="0" err="1" smtClean="0"/>
              <a:t>autosomal</a:t>
            </a:r>
            <a:r>
              <a:rPr lang="en-US" dirty="0" smtClean="0"/>
              <a:t> dominant, although rare recessive forms have been seen as well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of OPMD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Expansion mutation in the gene poly-(A) binding protein nuclear 1 (PABPN1)</a:t>
            </a:r>
          </a:p>
          <a:p>
            <a:r>
              <a:rPr lang="en-US" dirty="0" smtClean="0"/>
              <a:t>Normal PABPN1 gene contains a 6 (GCG) </a:t>
            </a:r>
            <a:r>
              <a:rPr lang="en-US" dirty="0" err="1" smtClean="0"/>
              <a:t>codon</a:t>
            </a:r>
            <a:r>
              <a:rPr lang="en-US" dirty="0" smtClean="0"/>
              <a:t> repeat that encodes as the first 6 of a 10 unit stretch of </a:t>
            </a:r>
            <a:r>
              <a:rPr lang="en-US" dirty="0" err="1" smtClean="0"/>
              <a:t>alanines</a:t>
            </a:r>
            <a:endParaRPr lang="en-US" dirty="0" smtClean="0"/>
          </a:p>
          <a:p>
            <a:r>
              <a:rPr lang="en-US" dirty="0" smtClean="0"/>
              <a:t>In OPMD, this repeat is expanded between 8-13 (GCG) </a:t>
            </a:r>
            <a:r>
              <a:rPr lang="en-US" dirty="0" err="1" smtClean="0"/>
              <a:t>codons</a:t>
            </a:r>
            <a:r>
              <a:rPr lang="en-US" dirty="0" smtClean="0"/>
              <a:t>, leading to a 12-17 poly-</a:t>
            </a:r>
            <a:r>
              <a:rPr lang="en-US" dirty="0" err="1" smtClean="0"/>
              <a:t>alanine</a:t>
            </a:r>
            <a:r>
              <a:rPr lang="en-US" dirty="0" smtClean="0"/>
              <a:t> stretch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biology of OPMD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believed that the expanded </a:t>
            </a:r>
            <a:r>
              <a:rPr lang="en-US" dirty="0" err="1" smtClean="0"/>
              <a:t>alanine</a:t>
            </a:r>
            <a:r>
              <a:rPr lang="en-US" dirty="0" smtClean="0"/>
              <a:t> stretch gives the PABPN1 protein a toxic function not seen in the normal form</a:t>
            </a:r>
          </a:p>
          <a:p>
            <a:r>
              <a:rPr lang="en-US" dirty="0" smtClean="0"/>
              <a:t>Forms aggregates of filaments in muscle fiber nuclei</a:t>
            </a:r>
          </a:p>
          <a:p>
            <a:r>
              <a:rPr lang="en-US" dirty="0" smtClean="0"/>
              <a:t>Apoptosis is believed to be a leading cause of muscle weakness in OPMD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to apoptosis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Transgenic mice with OPMD show elevated levels of apoptosis</a:t>
            </a:r>
          </a:p>
          <a:p>
            <a:r>
              <a:rPr lang="en-US" dirty="0" smtClean="0"/>
              <a:t>The drugs </a:t>
            </a:r>
            <a:r>
              <a:rPr lang="en-US" dirty="0" err="1" smtClean="0"/>
              <a:t>doxycycline</a:t>
            </a:r>
            <a:r>
              <a:rPr lang="en-US" dirty="0" smtClean="0"/>
              <a:t>, </a:t>
            </a:r>
            <a:r>
              <a:rPr lang="en-US" dirty="0" err="1" smtClean="0"/>
              <a:t>trehalose</a:t>
            </a:r>
            <a:r>
              <a:rPr lang="en-US" dirty="0" smtClean="0"/>
              <a:t>, and </a:t>
            </a:r>
            <a:r>
              <a:rPr lang="en-US" dirty="0" err="1" smtClean="0"/>
              <a:t>cystamine</a:t>
            </a:r>
            <a:r>
              <a:rPr lang="en-US" dirty="0" smtClean="0"/>
              <a:t> have been shown both to restore muscle strength due to OPMD and reduce apoptosis</a:t>
            </a:r>
          </a:p>
          <a:p>
            <a:r>
              <a:rPr lang="en-US" dirty="0" smtClean="0"/>
              <a:t>Toxicity of PABPN1 was shown to be reduced by a homolog</a:t>
            </a:r>
            <a:r>
              <a:rPr lang="en-US" dirty="0" smtClean="0"/>
              <a:t> </a:t>
            </a:r>
            <a:r>
              <a:rPr lang="en-US" dirty="0" smtClean="0"/>
              <a:t>of</a:t>
            </a:r>
            <a:r>
              <a:rPr lang="en-US" dirty="0" smtClean="0"/>
              <a:t> </a:t>
            </a:r>
            <a:r>
              <a:rPr lang="en-US" dirty="0" smtClean="0"/>
              <a:t>BCL2</a:t>
            </a:r>
          </a:p>
          <a:p>
            <a:r>
              <a:rPr lang="en-US" dirty="0" smtClean="0"/>
              <a:t>True connection is unclear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BCL2: Anti-apoptotic gene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B-cell CLL/lymphoma 2</a:t>
            </a:r>
          </a:p>
          <a:p>
            <a:r>
              <a:rPr lang="en-US" dirty="0" smtClean="0"/>
              <a:t>Antagonizes the activation of pro-apoptotic proteins BCL2-associated X protein and BCL2 homologous antagonist/killer (BAX and BAK)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Does apoptosis account for symptoms in OPMD?  Evidence so far suggest it does.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Would over-expression of an anti-apoptotic gene, such as BCL2, rescue muscle weakness caused by OPMD?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Transgenic mice</a:t>
            </a:r>
          </a:p>
          <a:p>
            <a:pPr lvl="1"/>
            <a:r>
              <a:rPr lang="en-US" dirty="0" smtClean="0"/>
              <a:t>OPMD mice with 17-alanine repeat in PABPN1 gene (A17 mice) under control of human skeletal </a:t>
            </a:r>
            <a:r>
              <a:rPr lang="en-US" dirty="0" err="1" smtClean="0"/>
              <a:t>actin</a:t>
            </a:r>
            <a:r>
              <a:rPr lang="en-US" dirty="0" smtClean="0"/>
              <a:t> promoter</a:t>
            </a:r>
          </a:p>
          <a:p>
            <a:pPr lvl="1"/>
            <a:r>
              <a:rPr lang="en-US" dirty="0" smtClean="0"/>
              <a:t>Mice over-expressing human BCL2 gene (BCL2 mice) under control of </a:t>
            </a:r>
            <a:r>
              <a:rPr lang="en-US" dirty="0" err="1" smtClean="0"/>
              <a:t>myogenin</a:t>
            </a:r>
            <a:r>
              <a:rPr lang="en-US" dirty="0" smtClean="0"/>
              <a:t> regulatory factor 4</a:t>
            </a:r>
          </a:p>
          <a:p>
            <a:pPr lvl="1"/>
            <a:r>
              <a:rPr lang="en-US" dirty="0" smtClean="0"/>
              <a:t>Heterozygous A17 mice were crossed with heterozygous BCL2 mice for experimental group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1522</TotalTime>
  <Words>809</Words>
  <Application>Microsoft Macintosh PowerPoint</Application>
  <PresentationFormat>On-screen Show (4:3)</PresentationFormat>
  <Paragraphs>101</Paragraphs>
  <Slides>22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Technic</vt:lpstr>
      <vt:lpstr>Over-expression of BCl2 rescues muscle weakness in a mouse model of oculopharyngeal muscular dystrophy</vt:lpstr>
      <vt:lpstr>Overview of Presentation</vt:lpstr>
      <vt:lpstr>Oculopharyngeal Muscular Dystrophy (OPMD)</vt:lpstr>
      <vt:lpstr>Cause of OPMD</vt:lpstr>
      <vt:lpstr>Molecular biology of OPMD</vt:lpstr>
      <vt:lpstr>Links to apoptosis</vt:lpstr>
      <vt:lpstr>BCL2: Anti-apoptotic gene</vt:lpstr>
      <vt:lpstr>Hypotheses</vt:lpstr>
      <vt:lpstr>Experimental subjects</vt:lpstr>
      <vt:lpstr>Testing</vt:lpstr>
      <vt:lpstr>Results</vt:lpstr>
      <vt:lpstr>Slide 12</vt:lpstr>
      <vt:lpstr>Slide 13</vt:lpstr>
      <vt:lpstr>More results</vt:lpstr>
      <vt:lpstr>Slide 15</vt:lpstr>
      <vt:lpstr>Slide 16</vt:lpstr>
      <vt:lpstr>Slide 17</vt:lpstr>
      <vt:lpstr>Significance and conclusions</vt:lpstr>
      <vt:lpstr>Slide 19</vt:lpstr>
      <vt:lpstr>Critiques of the study</vt:lpstr>
      <vt:lpstr>Future potential</vt:lpstr>
      <vt:lpstr>Questions</vt:lpstr>
    </vt:vector>
  </TitlesOfParts>
  <Company>Indiana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Over-expression of BCl2 rescues muscle weakness in a mouse model of oculopharyngeal muscular dystrophy</dc:title>
  <dc:creator>Timothy Heath</dc:creator>
  <cp:lastModifiedBy>Timothy Heath</cp:lastModifiedBy>
  <cp:revision>7</cp:revision>
  <dcterms:created xsi:type="dcterms:W3CDTF">2011-11-28T00:37:41Z</dcterms:created>
  <dcterms:modified xsi:type="dcterms:W3CDTF">2011-11-28T01:02:33Z</dcterms:modified>
</cp:coreProperties>
</file>